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9" r:id="rId5"/>
    <p:sldId id="260" r:id="rId6"/>
    <p:sldId id="261" r:id="rId7"/>
    <p:sldId id="266" r:id="rId8"/>
    <p:sldId id="271" r:id="rId9"/>
    <p:sldId id="262" r:id="rId10"/>
    <p:sldId id="263" r:id="rId11"/>
    <p:sldId id="264" r:id="rId12"/>
    <p:sldId id="268" r:id="rId13"/>
    <p:sldId id="269"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5" d="100"/>
          <a:sy n="65" d="100"/>
        </p:scale>
        <p:origin x="6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B2D0AB-73DC-9522-FBB5-F4695B3A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 xmlns:a16="http://schemas.microsoft.com/office/drawing/2014/main" id="{7F25E4DA-0ABF-F9FF-0348-FF3C66F8D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 xmlns:a16="http://schemas.microsoft.com/office/drawing/2014/main" id="{14C63746-D1CA-AAF1-B72B-A8529D01F6D2}"/>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 xmlns:a16="http://schemas.microsoft.com/office/drawing/2014/main" id="{0D2A2147-3448-87FE-D275-117A510D9F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EF2204AD-81CA-75DB-2B39-17B7AB82D82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9916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BFD52D-BA9E-1D6A-E6FB-47AD22BBDC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D1474363-A563-59A4-D69D-29047C200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C0C358E5-469A-90D8-FC02-BC4A9111B003}"/>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 xmlns:a16="http://schemas.microsoft.com/office/drawing/2014/main" id="{AD81ED92-94C7-E87E-6AB9-7789C7C899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5EF7C3F4-124A-DC39-9647-ED29BE079CF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68646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AAD785E4-49B1-BC11-BE87-8E6AA5A620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9E0A2BE6-E557-FEA4-1DB9-F08E82117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441CAD83-24A7-7F84-0EEF-3934032B81C1}"/>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 xmlns:a16="http://schemas.microsoft.com/office/drawing/2014/main" id="{7ADB31D9-E351-F909-1391-CCD47F8FC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F76398E6-379C-1082-F5C4-3DA583BBFC0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765813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184A2B-F33C-A96A-F905-671DFC1F51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0331B981-8FD6-3BE8-4477-CFD6AF133D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60A68935-2210-B3DF-2156-F180E06B322A}"/>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 xmlns:a16="http://schemas.microsoft.com/office/drawing/2014/main" id="{62F570A0-120F-511E-8C33-CCD677767B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BF2C0167-169E-413F-1130-B29A5DCDDBD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31543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DA36F11-F3F5-6D69-A1CC-10B5D8740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A8BD89BF-1438-E33F-01DF-9333E8E38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E7B8896-3440-1FBA-4879-2C6BC81E7DA9}"/>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5" name="Footer Placeholder 4">
            <a:extLst>
              <a:ext uri="{FF2B5EF4-FFF2-40B4-BE49-F238E27FC236}">
                <a16:creationId xmlns="" xmlns:a16="http://schemas.microsoft.com/office/drawing/2014/main" id="{CEBD2066-BE33-69BA-87D3-BDF47E695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06C97B38-D93E-2BD2-99F0-467024E52916}"/>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995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0D6B15-1E00-2121-492E-009A9194C5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2700B474-128A-85FC-5531-FCA9B1414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5587D37C-5961-00A8-CA37-179EEA9DF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5CD58A00-CC54-6AA0-3C46-0792C0458E47}"/>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6" name="Footer Placeholder 5">
            <a:extLst>
              <a:ext uri="{FF2B5EF4-FFF2-40B4-BE49-F238E27FC236}">
                <a16:creationId xmlns="" xmlns:a16="http://schemas.microsoft.com/office/drawing/2014/main" id="{AF0AFCFF-673B-94E7-8656-4CAFC700B87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A2DACDCA-7A0C-C982-769E-FEBE13A4C0F4}"/>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7541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DDF2BB-2541-0C82-8591-DB855A28DC7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4D2982C1-420E-DF49-5C6A-0AE098DC0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85291043-CDD9-2EC6-3775-C7CAFE358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A5FC5FDE-12AB-AEC0-F35C-8B190CE92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2B0E414A-E341-6E3D-854A-E083A4946C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F0041041-2E9F-6BFB-FD6F-DEF398B4A63D}"/>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8" name="Footer Placeholder 7">
            <a:extLst>
              <a:ext uri="{FF2B5EF4-FFF2-40B4-BE49-F238E27FC236}">
                <a16:creationId xmlns="" xmlns:a16="http://schemas.microsoft.com/office/drawing/2014/main" id="{8DC65180-3784-C3DD-D34F-CD26487C5A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 xmlns:a16="http://schemas.microsoft.com/office/drawing/2014/main" id="{D8DC5EE5-464B-67FA-520A-660803CE2365}"/>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44515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A1BC51-A5E7-7D52-F291-C901A67FD2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42DCA9EC-7B55-E028-D992-3224CC6B859F}"/>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4" name="Footer Placeholder 3">
            <a:extLst>
              <a:ext uri="{FF2B5EF4-FFF2-40B4-BE49-F238E27FC236}">
                <a16:creationId xmlns="" xmlns:a16="http://schemas.microsoft.com/office/drawing/2014/main" id="{D511C511-DF74-AA79-B900-60287F45788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 xmlns:a16="http://schemas.microsoft.com/office/drawing/2014/main" id="{402D9B6E-1997-59D2-EE52-E3ADD33B5241}"/>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06276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75594DEF-19ED-D31B-D8D7-A142B07BC4E5}"/>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3" name="Footer Placeholder 2">
            <a:extLst>
              <a:ext uri="{FF2B5EF4-FFF2-40B4-BE49-F238E27FC236}">
                <a16:creationId xmlns="" xmlns:a16="http://schemas.microsoft.com/office/drawing/2014/main" id="{0D2451AC-B1ED-A9B0-4282-D03B1B4B177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89C68F19-05E5-1098-7F37-1185342FF087}"/>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43489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5D787B-42F8-E985-3D05-FCA982BAF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44490B7E-8D36-B82B-825E-E19D608A1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45121F0C-2B92-4A44-797F-97ED47C0A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6CDFE0E-4B5E-16C4-0E1A-7ADF4C3502AB}"/>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6" name="Footer Placeholder 5">
            <a:extLst>
              <a:ext uri="{FF2B5EF4-FFF2-40B4-BE49-F238E27FC236}">
                <a16:creationId xmlns="" xmlns:a16="http://schemas.microsoft.com/office/drawing/2014/main" id="{3B199682-A874-7488-DB09-03A52EB43F2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60D99DAE-924C-C3B5-7720-F2DFDCF6CC4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03549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696DD6-01DE-775B-3D60-60000158F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D8414463-8E6E-FEF7-9889-015EF30BB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 xmlns:a16="http://schemas.microsoft.com/office/drawing/2014/main" id="{A9362053-5F11-F0C1-CF21-E64066700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B41CE88-7C41-C38B-8DBE-AFD2C06A5ECC}"/>
              </a:ext>
            </a:extLst>
          </p:cNvPr>
          <p:cNvSpPr>
            <a:spLocks noGrp="1"/>
          </p:cNvSpPr>
          <p:nvPr>
            <p:ph type="dt" sz="half" idx="10"/>
          </p:nvPr>
        </p:nvSpPr>
        <p:spPr/>
        <p:txBody>
          <a:bodyPr/>
          <a:lstStyle/>
          <a:p>
            <a:fld id="{1E6A1C63-37C2-48D7-A381-A5D617DC616A}" type="datetimeFigureOut">
              <a:rPr lang="en-IN" smtClean="0"/>
              <a:t>25-01-2023</a:t>
            </a:fld>
            <a:endParaRPr lang="en-IN"/>
          </a:p>
        </p:txBody>
      </p:sp>
      <p:sp>
        <p:nvSpPr>
          <p:cNvPr id="6" name="Footer Placeholder 5">
            <a:extLst>
              <a:ext uri="{FF2B5EF4-FFF2-40B4-BE49-F238E27FC236}">
                <a16:creationId xmlns="" xmlns:a16="http://schemas.microsoft.com/office/drawing/2014/main" id="{B2A4ABCE-3C5C-00F3-136B-044601F1B08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2693E077-3CB9-DB6C-2B01-2929E482F25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81000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1EC8E07F-A5C8-DED1-32C4-867633795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7C89240B-2AB2-8A61-7A3B-5027D3F881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0F7FC45B-D73F-915E-9BBC-1DE95320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1C63-37C2-48D7-A381-A5D617DC616A}" type="datetimeFigureOut">
              <a:rPr lang="en-IN" smtClean="0"/>
              <a:t>25-01-2023</a:t>
            </a:fld>
            <a:endParaRPr lang="en-IN"/>
          </a:p>
        </p:txBody>
      </p:sp>
      <p:sp>
        <p:nvSpPr>
          <p:cNvPr id="5" name="Footer Placeholder 4">
            <a:extLst>
              <a:ext uri="{FF2B5EF4-FFF2-40B4-BE49-F238E27FC236}">
                <a16:creationId xmlns="" xmlns:a16="http://schemas.microsoft.com/office/drawing/2014/main" id="{7ADD0073-6025-2ED5-B357-F961CEC9A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 xmlns:a16="http://schemas.microsoft.com/office/drawing/2014/main" id="{F25174CF-CF67-28AE-BCD1-58E55D899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D457F-244E-4403-952A-7FECB477ABD5}" type="slidenum">
              <a:rPr lang="en-IN" smtClean="0"/>
              <a:t>‹#›</a:t>
            </a:fld>
            <a:endParaRPr lang="en-IN"/>
          </a:p>
        </p:txBody>
      </p:sp>
    </p:spTree>
    <p:extLst>
      <p:ext uri="{BB962C8B-B14F-4D97-AF65-F5344CB8AC3E}">
        <p14:creationId xmlns:p14="http://schemas.microsoft.com/office/powerpoint/2010/main" val="80334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88072E-A176-46C8-455D-922F46612CCC}"/>
              </a:ext>
            </a:extLst>
          </p:cNvPr>
          <p:cNvSpPr>
            <a:spLocks noGrp="1"/>
          </p:cNvSpPr>
          <p:nvPr>
            <p:ph type="ctrTitle"/>
          </p:nvPr>
        </p:nvSpPr>
        <p:spPr/>
        <p:txBody>
          <a:bodyPr>
            <a:normAutofit/>
          </a:bodyPr>
          <a:lstStyle/>
          <a:p>
            <a:r>
              <a:rPr lang="en-US" dirty="0">
                <a:latin typeface="Times New Roman" panose="02020603050405020304" pitchFamily="18" charset="0"/>
                <a:cs typeface="Times New Roman" panose="02020603050405020304" pitchFamily="18" charset="0"/>
              </a:rPr>
              <a:t>Fundamentals of Information Technology</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 xmlns:a16="http://schemas.microsoft.com/office/drawing/2014/main" id="{04634965-BBC1-7D84-28D8-0FBF6E350DE9}"/>
              </a:ext>
            </a:extLst>
          </p:cNvPr>
          <p:cNvSpPr>
            <a:spLocks noGrp="1"/>
          </p:cNvSpPr>
          <p:nvPr>
            <p:ph type="subTitle" idx="1"/>
          </p:nvPr>
        </p:nvSpPr>
        <p:spPr>
          <a:xfrm>
            <a:off x="1524000" y="3602037"/>
            <a:ext cx="9144000" cy="2133599"/>
          </a:xfrm>
        </p:spPr>
        <p:txBody>
          <a:bodyPr>
            <a:noAutofit/>
          </a:bodyPr>
          <a:lstStyle/>
          <a:p>
            <a:pPr algn="r"/>
            <a:r>
              <a:rPr lang="en-US" sz="6000" b="1" dirty="0">
                <a:latin typeface="Times New Roman" panose="02020603050405020304" pitchFamily="18" charset="0"/>
                <a:cs typeface="Times New Roman" panose="02020603050405020304" pitchFamily="18" charset="0"/>
              </a:rPr>
              <a:t>S.S.NACHIYA</a:t>
            </a:r>
          </a:p>
          <a:p>
            <a:pPr algn="r"/>
            <a:r>
              <a:rPr lang="en-US" sz="6000" b="1" dirty="0">
                <a:latin typeface="Times New Roman" panose="02020603050405020304" pitchFamily="18" charset="0"/>
                <a:cs typeface="Times New Roman" panose="02020603050405020304" pitchFamily="18" charset="0"/>
              </a:rPr>
              <a:t>DEPT., OF C.S.,</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0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4B72576-E1B3-A85F-5FFE-BEF8AE93DDF4}"/>
              </a:ext>
            </a:extLst>
          </p:cNvPr>
          <p:cNvSpPr>
            <a:spLocks noGrp="1"/>
          </p:cNvSpPr>
          <p:nvPr>
            <p:ph idx="1"/>
          </p:nvPr>
        </p:nvSpPr>
        <p:spPr>
          <a:xfrm>
            <a:off x="838200" y="371060"/>
            <a:ext cx="10515600" cy="6149009"/>
          </a:xfrm>
        </p:spPr>
        <p:txBody>
          <a:bodyPr>
            <a:normAutofit/>
          </a:bodyPr>
          <a:lstStyle/>
          <a:p>
            <a:pPr marL="0" indent="0" fontAlgn="base">
              <a:lnSpc>
                <a:spcPct val="150000"/>
              </a:lnSpc>
              <a:buNone/>
            </a:pPr>
            <a:r>
              <a:rPr lang="en-US" b="1" dirty="0" smtClean="0"/>
              <a:t> </a:t>
            </a:r>
            <a:r>
              <a:rPr lang="en-US" sz="2000" b="1" dirty="0" smtClean="0">
                <a:latin typeface="Times New Roman" panose="02020603050405020304" pitchFamily="18" charset="0"/>
                <a:cs typeface="Times New Roman" panose="02020603050405020304" pitchFamily="18" charset="0"/>
              </a:rPr>
              <a:t>Steps </a:t>
            </a:r>
            <a:r>
              <a:rPr lang="en-US" sz="2000" b="1" dirty="0">
                <a:latin typeface="Times New Roman" panose="02020603050405020304" pitchFamily="18" charset="0"/>
                <a:cs typeface="Times New Roman" panose="02020603050405020304" pitchFamily="18" charset="0"/>
              </a:rPr>
              <a:t>to Create  Blank Database</a:t>
            </a:r>
          </a:p>
          <a:p>
            <a:pPr fontAlgn="base">
              <a:lnSpc>
                <a:spcPct val="150000"/>
              </a:lnSpc>
            </a:pPr>
            <a:r>
              <a:rPr lang="en-US" sz="2000" dirty="0">
                <a:latin typeface="Times New Roman" panose="02020603050405020304" pitchFamily="18" charset="0"/>
                <a:cs typeface="Times New Roman" panose="02020603050405020304" pitchFamily="18" charset="0"/>
              </a:rPr>
              <a:t>From Access window select Blank Database option</a:t>
            </a:r>
          </a:p>
          <a:p>
            <a:pPr fontAlgn="base">
              <a:lnSpc>
                <a:spcPct val="150000"/>
              </a:lnSpc>
            </a:pPr>
            <a:r>
              <a:rPr lang="en-US" sz="2000" dirty="0">
                <a:latin typeface="Times New Roman" panose="02020603050405020304" pitchFamily="18" charset="0"/>
                <a:cs typeface="Times New Roman" panose="02020603050405020304" pitchFamily="18" charset="0"/>
              </a:rPr>
              <a:t>Specify your file name in the File Name box</a:t>
            </a:r>
          </a:p>
          <a:p>
            <a:pPr fontAlgn="base">
              <a:lnSpc>
                <a:spcPct val="150000"/>
              </a:lnSpc>
            </a:pPr>
            <a:r>
              <a:rPr lang="en-US" sz="2000" dirty="0">
                <a:latin typeface="Times New Roman" panose="02020603050405020304" pitchFamily="18" charset="0"/>
                <a:cs typeface="Times New Roman" panose="02020603050405020304" pitchFamily="18" charset="0"/>
              </a:rPr>
              <a:t>To change the location of file click the folder icon given at the right hand side of File Name box</a:t>
            </a:r>
          </a:p>
          <a:p>
            <a:pPr fontAlgn="base">
              <a:lnSpc>
                <a:spcPct val="150000"/>
              </a:lnSpc>
            </a:pPr>
            <a:r>
              <a:rPr lang="en-US" sz="2000" dirty="0">
                <a:latin typeface="Times New Roman" panose="02020603050405020304" pitchFamily="18" charset="0"/>
                <a:cs typeface="Times New Roman" panose="02020603050405020304" pitchFamily="18" charset="0"/>
              </a:rPr>
              <a:t>Clicking on Create button will open a blank database with the table name as Table1 in datasheet view and Table Tools tab already highlighted.</a:t>
            </a:r>
          </a:p>
          <a:p>
            <a:pPr marL="0" indent="0">
              <a:buNone/>
            </a:pPr>
            <a:endParaRPr lang="en-IN" b="1" dirty="0"/>
          </a:p>
        </p:txBody>
      </p:sp>
    </p:spTree>
    <p:extLst>
      <p:ext uri="{BB962C8B-B14F-4D97-AF65-F5344CB8AC3E}">
        <p14:creationId xmlns:p14="http://schemas.microsoft.com/office/powerpoint/2010/main" val="3479000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9976" y="203303"/>
            <a:ext cx="10515600" cy="4351338"/>
          </a:xfrm>
        </p:spPr>
        <p:txBody>
          <a:bodyPr/>
          <a:lstStyle/>
          <a:p>
            <a:pPr marL="0" indent="0">
              <a:buNone/>
            </a:pPr>
            <a:r>
              <a:rPr lang="en-US" b="1" dirty="0" smtClean="0">
                <a:latin typeface="Times New Roman" panose="02020603050405020304" pitchFamily="18" charset="0"/>
                <a:cs typeface="Times New Roman" panose="02020603050405020304" pitchFamily="18" charset="0"/>
              </a:rPr>
              <a:t>Create</a:t>
            </a:r>
            <a:r>
              <a:rPr lang="en-US" b="1" dirty="0">
                <a:latin typeface="Times New Roman" panose="02020603050405020304" pitchFamily="18" charset="0"/>
                <a:cs typeface="Times New Roman" panose="02020603050405020304" pitchFamily="18" charset="0"/>
              </a:rPr>
              <a:t>  Blank Database</a:t>
            </a:r>
            <a:endParaRPr lang="en-US" dirty="0"/>
          </a:p>
        </p:txBody>
      </p:sp>
      <p:pic>
        <p:nvPicPr>
          <p:cNvPr id="2054" name="Picture 6" descr="How to Create a Blank Database in Access 20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9976" y="988142"/>
            <a:ext cx="9430876" cy="5383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985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2129B55-ED12-21B1-4185-BBAE266D5F72}"/>
              </a:ext>
            </a:extLst>
          </p:cNvPr>
          <p:cNvSpPr>
            <a:spLocks noGrp="1"/>
          </p:cNvSpPr>
          <p:nvPr>
            <p:ph idx="1"/>
          </p:nvPr>
        </p:nvSpPr>
        <p:spPr>
          <a:xfrm>
            <a:off x="838200" y="755374"/>
            <a:ext cx="9529916" cy="6102626"/>
          </a:xfrm>
        </p:spPr>
        <p:txBody>
          <a:bodyPr>
            <a:normAutofit/>
          </a:bodyPr>
          <a:lstStyle/>
          <a:p>
            <a:pPr marL="0" indent="0" fontAlgn="base">
              <a:lnSpc>
                <a:spcPct val="150000"/>
              </a:lnSpc>
              <a:buNone/>
            </a:pPr>
            <a:r>
              <a:rPr lang="en-US" b="1" dirty="0" smtClean="0"/>
              <a:t>  </a:t>
            </a:r>
            <a:r>
              <a:rPr lang="en-US" sz="2000" b="1" dirty="0" smtClean="0">
                <a:latin typeface="Times New Roman" panose="02020603050405020304" pitchFamily="18" charset="0"/>
                <a:cs typeface="Times New Roman" panose="02020603050405020304" pitchFamily="18" charset="0"/>
              </a:rPr>
              <a:t>Closing </a:t>
            </a:r>
            <a:r>
              <a:rPr lang="en-US" sz="2000" b="1" dirty="0">
                <a:latin typeface="Times New Roman" panose="02020603050405020304" pitchFamily="18" charset="0"/>
                <a:cs typeface="Times New Roman" panose="02020603050405020304" pitchFamily="18" charset="0"/>
              </a:rPr>
              <a:t>Access Application</a:t>
            </a:r>
          </a:p>
          <a:p>
            <a:pPr fontAlgn="base">
              <a:lnSpc>
                <a:spcPct val="150000"/>
              </a:lnSpc>
            </a:pPr>
            <a:r>
              <a:rPr lang="en-US" sz="2000" dirty="0">
                <a:latin typeface="Times New Roman" panose="02020603050405020304" pitchFamily="18" charset="0"/>
                <a:cs typeface="Times New Roman" panose="02020603050405020304" pitchFamily="18" charset="0"/>
              </a:rPr>
              <a:t>After finishing the work in Access, click on Close Database option in the Office Button menu to close the current database.</a:t>
            </a:r>
          </a:p>
          <a:p>
            <a:pPr fontAlgn="base">
              <a:lnSpc>
                <a:spcPct val="150000"/>
              </a:lnSpc>
            </a:pPr>
            <a:r>
              <a:rPr lang="en-US" sz="2000" dirty="0">
                <a:latin typeface="Times New Roman" panose="02020603050405020304" pitchFamily="18" charset="0"/>
                <a:cs typeface="Times New Roman" panose="02020603050405020304" pitchFamily="18" charset="0"/>
              </a:rPr>
              <a:t>To close MS Access, click on Office Button &gt; Exit Access option.</a:t>
            </a:r>
          </a:p>
          <a:p>
            <a:pPr algn="l">
              <a:lnSpc>
                <a:spcPct val="150000"/>
              </a:lnSpc>
            </a:pPr>
            <a:endParaRPr lang="en-US" sz="24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2575295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8B7C9B6-0919-DB68-13E8-4658944C6831}"/>
              </a:ext>
            </a:extLst>
          </p:cNvPr>
          <p:cNvSpPr>
            <a:spLocks noGrp="1"/>
          </p:cNvSpPr>
          <p:nvPr>
            <p:ph idx="1"/>
          </p:nvPr>
        </p:nvSpPr>
        <p:spPr>
          <a:xfrm>
            <a:off x="675969" y="0"/>
            <a:ext cx="10515600" cy="5989983"/>
          </a:xfrm>
        </p:spPr>
        <p:txBody>
          <a:bodyPr>
            <a:normAutofit/>
          </a:bodyPr>
          <a:lstStyle/>
          <a:p>
            <a:pPr marL="0" indent="0">
              <a:buNone/>
            </a:pPr>
            <a:r>
              <a:rPr lang="en-US" sz="2000" b="1" dirty="0">
                <a:latin typeface="Times New Roman" panose="02020603050405020304" pitchFamily="18" charset="0"/>
                <a:cs typeface="Times New Roman" panose="02020603050405020304" pitchFamily="18" charset="0"/>
              </a:rPr>
              <a:t>Data Types</a:t>
            </a:r>
          </a:p>
          <a:p>
            <a:pPr marL="0" indent="0">
              <a:buNone/>
            </a:pPr>
            <a:r>
              <a:rPr lang="en-US" sz="2000" dirty="0" smtClean="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field's data type </a:t>
            </a:r>
            <a:r>
              <a:rPr lang="en-US" sz="2000" dirty="0" smtClean="0">
                <a:latin typeface="Times New Roman" panose="02020603050405020304" pitchFamily="18" charset="0"/>
                <a:cs typeface="Times New Roman" panose="02020603050405020304" pitchFamily="18" charset="0"/>
              </a:rPr>
              <a:t>determines </a:t>
            </a:r>
            <a:r>
              <a:rPr lang="en-US" sz="2000" dirty="0">
                <a:latin typeface="Times New Roman" panose="02020603050405020304" pitchFamily="18" charset="0"/>
                <a:cs typeface="Times New Roman" panose="02020603050405020304" pitchFamily="18" charset="0"/>
              </a:rPr>
              <a:t>what kind of data it can store</a:t>
            </a:r>
            <a:r>
              <a:rPr lang="en-US" sz="2000" dirty="0" smtClean="0">
                <a:latin typeface="Times New Roman" panose="02020603050405020304" pitchFamily="18" charset="0"/>
                <a:cs typeface="Times New Roman" panose="02020603050405020304" pitchFamily="18" charset="0"/>
              </a:rPr>
              <a:t>.</a:t>
            </a:r>
          </a:p>
          <a:p>
            <a:pPr marL="0" indent="0">
              <a:buNone/>
            </a:pPr>
            <a:endParaRPr lang="en-IN" sz="2000"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rotWithShape="1">
          <a:blip r:embed="rId2"/>
          <a:srcRect l="19068" t="22800" r="19209" b="10533"/>
          <a:stretch/>
        </p:blipFill>
        <p:spPr>
          <a:xfrm>
            <a:off x="825909" y="884902"/>
            <a:ext cx="9438968" cy="5973097"/>
          </a:xfrm>
          <a:prstGeom prst="rect">
            <a:avLst/>
          </a:prstGeom>
        </p:spPr>
      </p:pic>
    </p:spTree>
    <p:extLst>
      <p:ext uri="{BB962C8B-B14F-4D97-AF65-F5344CB8AC3E}">
        <p14:creationId xmlns:p14="http://schemas.microsoft.com/office/powerpoint/2010/main" val="931377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0716" y="1"/>
            <a:ext cx="10515600" cy="6607276"/>
          </a:xfrm>
        </p:spPr>
        <p:txBody>
          <a:bodyPr>
            <a:normAutofit fontScale="92500"/>
          </a:bodyPr>
          <a:lstStyle/>
          <a:p>
            <a:pPr marL="0" indent="0">
              <a:lnSpc>
                <a:spcPct val="150000"/>
              </a:lnSpc>
              <a:buNone/>
            </a:pPr>
            <a:r>
              <a:rPr lang="en-US" sz="2000" b="1" dirty="0">
                <a:latin typeface="Times New Roman" panose="02020603050405020304" pitchFamily="18" charset="0"/>
                <a:cs typeface="Times New Roman" panose="02020603050405020304" pitchFamily="18" charset="0"/>
              </a:rPr>
              <a:t>Benefits:</a:t>
            </a:r>
            <a:endParaRPr lang="en-US" sz="2000" dirty="0">
              <a:latin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Easy to create database within lesser time duration</a:t>
            </a:r>
          </a:p>
          <a:p>
            <a:pPr>
              <a:lnSpc>
                <a:spcPct val="150000"/>
              </a:lnSpc>
            </a:pPr>
            <a:r>
              <a:rPr lang="en-US" sz="2000" dirty="0">
                <a:latin typeface="Times New Roman" panose="02020603050405020304" pitchFamily="18" charset="0"/>
                <a:cs typeface="Times New Roman" panose="02020603050405020304" pitchFamily="18" charset="0"/>
              </a:rPr>
              <a:t>Used a very comprehensive programming language which made it user friendly</a:t>
            </a:r>
          </a:p>
          <a:p>
            <a:pPr>
              <a:lnSpc>
                <a:spcPct val="150000"/>
              </a:lnSpc>
            </a:pPr>
            <a:r>
              <a:rPr lang="en-US" sz="2000" dirty="0">
                <a:latin typeface="Times New Roman" panose="02020603050405020304" pitchFamily="18" charset="0"/>
                <a:cs typeface="Times New Roman" panose="02020603050405020304" pitchFamily="18" charset="0"/>
              </a:rPr>
              <a:t>With each revised version, new options and features were made available to the users for their convenience</a:t>
            </a:r>
          </a:p>
          <a:p>
            <a:pPr>
              <a:lnSpc>
                <a:spcPct val="150000"/>
              </a:lnSpc>
            </a:pPr>
            <a:r>
              <a:rPr lang="en-US" sz="2000" dirty="0">
                <a:latin typeface="Times New Roman" panose="02020603050405020304" pitchFamily="18" charset="0"/>
                <a:cs typeface="Times New Roman" panose="02020603050405020304" pitchFamily="18" charset="0"/>
              </a:rPr>
              <a:t>It is easy to install and then easy to understand its working</a:t>
            </a:r>
          </a:p>
          <a:p>
            <a:pPr>
              <a:lnSpc>
                <a:spcPct val="150000"/>
              </a:lnSpc>
            </a:pPr>
            <a:r>
              <a:rPr lang="en-US" sz="2000" dirty="0">
                <a:latin typeface="Times New Roman" panose="02020603050405020304" pitchFamily="18" charset="0"/>
                <a:cs typeface="Times New Roman" panose="02020603050405020304" pitchFamily="18" charset="0"/>
              </a:rPr>
              <a:t>Importing data was easy</a:t>
            </a:r>
          </a:p>
          <a:p>
            <a:pPr>
              <a:lnSpc>
                <a:spcPct val="150000"/>
              </a:lnSpc>
            </a:pPr>
            <a:r>
              <a:rPr lang="en-US" sz="2000" dirty="0">
                <a:latin typeface="Times New Roman" panose="02020603050405020304" pitchFamily="18" charset="0"/>
                <a:cs typeface="Times New Roman" panose="02020603050405020304" pitchFamily="18" charset="0"/>
              </a:rPr>
              <a:t>Graphical user interface made it easy to use</a:t>
            </a:r>
          </a:p>
          <a:p>
            <a:pPr marL="0" indent="0">
              <a:lnSpc>
                <a:spcPct val="150000"/>
              </a:lnSpc>
              <a:buNone/>
            </a:pPr>
            <a:r>
              <a:rPr lang="en-US" sz="2000" b="1" dirty="0">
                <a:latin typeface="Times New Roman" panose="02020603050405020304" pitchFamily="18" charset="0"/>
                <a:cs typeface="Times New Roman" panose="02020603050405020304" pitchFamily="18" charset="0"/>
              </a:rPr>
              <a:t>Limitations:</a:t>
            </a:r>
            <a:endParaRPr lang="en-US" sz="2000" dirty="0">
              <a:latin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Not too many people can use the same database at a single time. This may affect its speed and efficiency</a:t>
            </a:r>
          </a:p>
          <a:p>
            <a:pPr>
              <a:lnSpc>
                <a:spcPct val="150000"/>
              </a:lnSpc>
            </a:pPr>
            <a:r>
              <a:rPr lang="en-US" sz="2000" dirty="0">
                <a:latin typeface="Times New Roman" panose="02020603050405020304" pitchFamily="18" charset="0"/>
                <a:cs typeface="Times New Roman" panose="02020603050405020304" pitchFamily="18" charset="0"/>
              </a:rPr>
              <a:t>The same database was tough to use with different Operating systems</a:t>
            </a:r>
          </a:p>
          <a:p>
            <a:pPr>
              <a:lnSpc>
                <a:spcPct val="150000"/>
              </a:lnSpc>
            </a:pPr>
            <a:r>
              <a:rPr lang="en-US" sz="2000" dirty="0">
                <a:latin typeface="Times New Roman" panose="02020603050405020304" pitchFamily="18" charset="0"/>
                <a:cs typeface="Times New Roman" panose="02020603050405020304" pitchFamily="18" charset="0"/>
              </a:rPr>
              <a:t>Better database systems can be used for confidential data </a:t>
            </a:r>
          </a:p>
        </p:txBody>
      </p:sp>
    </p:spTree>
    <p:extLst>
      <p:ext uri="{BB962C8B-B14F-4D97-AF65-F5344CB8AC3E}">
        <p14:creationId xmlns:p14="http://schemas.microsoft.com/office/powerpoint/2010/main" val="3953089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802EEA-9A34-86A6-5B83-8720C4D83924}"/>
              </a:ext>
            </a:extLst>
          </p:cNvPr>
          <p:cNvSpPr>
            <a:spLocks noGrp="1"/>
          </p:cNvSpPr>
          <p:nvPr>
            <p:ph type="title"/>
          </p:nvPr>
        </p:nvSpPr>
        <p:spPr>
          <a:xfrm>
            <a:off x="1061948" y="-457199"/>
            <a:ext cx="10515600" cy="1325563"/>
          </a:xfrm>
        </p:spPr>
        <p:txBody>
          <a:bodyPr>
            <a:normAutofit/>
          </a:bodyPr>
          <a:lstStyle/>
          <a:p>
            <a:pPr algn="ctr"/>
            <a:r>
              <a:rPr lang="en-US" sz="2800" b="1" dirty="0" smtClean="0">
                <a:latin typeface="Times New Roman" panose="02020603050405020304" pitchFamily="18" charset="0"/>
                <a:cs typeface="Times New Roman" panose="02020603050405020304" pitchFamily="18" charset="0"/>
              </a:rPr>
              <a:t>Database Software</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F98A2DEF-A328-4E4F-3E54-CDDF7296E40F}"/>
              </a:ext>
            </a:extLst>
          </p:cNvPr>
          <p:cNvSpPr>
            <a:spLocks noGrp="1"/>
          </p:cNvSpPr>
          <p:nvPr>
            <p:ph idx="1"/>
          </p:nvPr>
        </p:nvSpPr>
        <p:spPr>
          <a:xfrm>
            <a:off x="1062012" y="205582"/>
            <a:ext cx="10068099" cy="6770406"/>
          </a:xfrm>
        </p:spPr>
        <p:txBody>
          <a:bodyPr>
            <a:noAutofit/>
          </a:bodyPr>
          <a:lstStyle/>
          <a:p>
            <a:pPr marL="0" indent="0">
              <a:lnSpc>
                <a:spcPct val="160000"/>
              </a:lnSpc>
              <a:spcAft>
                <a:spcPts val="800"/>
              </a:spcAft>
              <a:buNone/>
            </a:pPr>
            <a:r>
              <a:rPr lang="en-US" sz="2000" b="1" dirty="0" err="1">
                <a:latin typeface="Times New Roman" panose="02020603050405020304" pitchFamily="18" charset="0"/>
                <a:cs typeface="Times New Roman" panose="02020603050405020304" pitchFamily="18" charset="0"/>
              </a:rPr>
              <a:t>Ms</a:t>
            </a:r>
            <a:r>
              <a:rPr lang="en-US" sz="2000" b="1" dirty="0">
                <a:latin typeface="Times New Roman" panose="02020603050405020304" pitchFamily="18" charset="0"/>
                <a:cs typeface="Times New Roman" panose="02020603050405020304" pitchFamily="18" charset="0"/>
              </a:rPr>
              <a:t> Access </a:t>
            </a:r>
            <a:r>
              <a:rPr lang="en-US" sz="2000" dirty="0">
                <a:latin typeface="Times New Roman" panose="02020603050405020304" pitchFamily="18" charset="0"/>
                <a:cs typeface="Times New Roman" panose="02020603050405020304" pitchFamily="18" charset="0"/>
              </a:rPr>
              <a:t>is a database management tool that enables one to have good command of data collected. The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enables one to retrieve, sort, summarize and report results speedily and effectively. It can combine data from various files through creating relationships, and can make data entry more efficient and accurate</a:t>
            </a:r>
            <a:r>
              <a:rPr lang="en-US" sz="2000" dirty="0" smtClean="0">
                <a:latin typeface="Times New Roman" panose="02020603050405020304" pitchFamily="18" charset="0"/>
                <a:cs typeface="Times New Roman" panose="02020603050405020304" pitchFamily="18" charset="0"/>
              </a:rPr>
              <a:t>.</a:t>
            </a:r>
          </a:p>
          <a:p>
            <a:pPr marL="0" indent="0">
              <a:lnSpc>
                <a:spcPct val="160000"/>
              </a:lnSpc>
              <a:spcAft>
                <a:spcPts val="800"/>
              </a:spcAft>
              <a:buNone/>
            </a:pPr>
            <a:r>
              <a:rPr lang="en-US" sz="2000" dirty="0"/>
              <a:t>Microsoft Access (MS Access) enables one to manage all important information from a single database file. Within the file, one can use: </a:t>
            </a:r>
            <a:endParaRPr lang="en-US" sz="2000" dirty="0" smtClean="0"/>
          </a:p>
          <a:p>
            <a:pPr marL="0" indent="0">
              <a:lnSpc>
                <a:spcPct val="150000"/>
              </a:lnSpc>
              <a:spcAft>
                <a:spcPts val="800"/>
              </a:spcAft>
              <a:buNone/>
            </a:pPr>
            <a:r>
              <a:rPr lang="en-US" sz="2000" dirty="0" smtClean="0"/>
              <a:t>• </a:t>
            </a:r>
            <a:r>
              <a:rPr lang="en-US" sz="2000" dirty="0"/>
              <a:t>Tables to store your data. </a:t>
            </a:r>
            <a:endParaRPr lang="en-US" sz="2000" dirty="0" smtClean="0"/>
          </a:p>
          <a:p>
            <a:pPr marL="0" indent="0">
              <a:lnSpc>
                <a:spcPct val="150000"/>
              </a:lnSpc>
              <a:spcAft>
                <a:spcPts val="800"/>
              </a:spcAft>
              <a:buNone/>
            </a:pPr>
            <a:r>
              <a:rPr lang="en-US" sz="2000" dirty="0" smtClean="0"/>
              <a:t>• </a:t>
            </a:r>
            <a:r>
              <a:rPr lang="en-US" sz="2000" dirty="0"/>
              <a:t>Queries to find and retrieve specific data of interest. </a:t>
            </a:r>
            <a:endParaRPr lang="en-US" sz="2000" dirty="0" smtClean="0"/>
          </a:p>
          <a:p>
            <a:pPr marL="0" indent="0">
              <a:lnSpc>
                <a:spcPct val="150000"/>
              </a:lnSpc>
              <a:spcAft>
                <a:spcPts val="800"/>
              </a:spcAft>
              <a:buNone/>
            </a:pPr>
            <a:r>
              <a:rPr lang="en-US" sz="2000" dirty="0" smtClean="0"/>
              <a:t>• </a:t>
            </a:r>
            <a:r>
              <a:rPr lang="en-US" sz="2000" dirty="0"/>
              <a:t>Forms to view, add, and update data in tables</a:t>
            </a:r>
            <a:r>
              <a:rPr lang="en-US" sz="2000" dirty="0" smtClean="0"/>
              <a:t>.</a:t>
            </a:r>
          </a:p>
          <a:p>
            <a:pPr marL="0" indent="0">
              <a:lnSpc>
                <a:spcPct val="150000"/>
              </a:lnSpc>
              <a:spcAft>
                <a:spcPts val="800"/>
              </a:spcAft>
              <a:buNone/>
            </a:pPr>
            <a:r>
              <a:rPr lang="en-US" sz="2000" dirty="0" smtClean="0"/>
              <a:t> </a:t>
            </a:r>
            <a:r>
              <a:rPr lang="en-US" sz="2000" dirty="0"/>
              <a:t>• Reports to analyze or print data in a specific layout</a:t>
            </a:r>
            <a:r>
              <a:rPr lang="en-US" sz="2000" dirty="0" smtClean="0"/>
              <a:t>.</a:t>
            </a:r>
          </a:p>
          <a:p>
            <a:pPr marL="0" indent="0">
              <a:lnSpc>
                <a:spcPct val="150000"/>
              </a:lnSpc>
              <a:spcAft>
                <a:spcPts val="800"/>
              </a:spcAft>
              <a:buNone/>
            </a:pPr>
            <a:r>
              <a:rPr lang="en-US" sz="2000" dirty="0" smtClean="0"/>
              <a:t> </a:t>
            </a:r>
            <a:r>
              <a:rPr lang="en-US" sz="2000" dirty="0"/>
              <a:t>• Data access pages to view or update, the </a:t>
            </a:r>
            <a:r>
              <a:rPr lang="en-US" sz="2000" dirty="0" smtClean="0"/>
              <a:t>data</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7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98A2DEF-A328-4E4F-3E54-CDDF7296E40F}"/>
              </a:ext>
            </a:extLst>
          </p:cNvPr>
          <p:cNvSpPr>
            <a:spLocks noGrp="1"/>
          </p:cNvSpPr>
          <p:nvPr>
            <p:ph idx="1"/>
          </p:nvPr>
        </p:nvSpPr>
        <p:spPr>
          <a:xfrm>
            <a:off x="1329943" y="0"/>
            <a:ext cx="10068099" cy="6622026"/>
          </a:xfrm>
        </p:spPr>
        <p:txBody>
          <a:bodyPr>
            <a:noAutofit/>
          </a:bodyPr>
          <a:lstStyle/>
          <a:p>
            <a:pPr marL="0" indent="0">
              <a:lnSpc>
                <a:spcPct val="100000"/>
              </a:lnSpc>
              <a:spcAft>
                <a:spcPts val="800"/>
              </a:spcAft>
              <a:buNone/>
            </a:pPr>
            <a:r>
              <a:rPr lang="en-US" sz="2000" b="1" dirty="0" smtClean="0">
                <a:latin typeface="Times New Roman" panose="02020603050405020304" pitchFamily="18" charset="0"/>
                <a:cs typeface="Times New Roman" panose="02020603050405020304" pitchFamily="18" charset="0"/>
              </a:rPr>
              <a:t>Note : </a:t>
            </a:r>
          </a:p>
          <a:p>
            <a:pPr marL="0" indent="0">
              <a:lnSpc>
                <a:spcPct val="100000"/>
              </a:lnSpc>
              <a:spcAft>
                <a:spcPts val="800"/>
              </a:spcAft>
              <a:buNone/>
            </a:pPr>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MS Access, data is stored once in one table, but can be viewed from multiple locations. When the data is updated in a Table, Query or Form, it is automatically updated everywhere it </a:t>
            </a:r>
            <a:r>
              <a:rPr lang="en-US" sz="2000" dirty="0" smtClean="0">
                <a:latin typeface="Times New Roman" panose="02020603050405020304" pitchFamily="18" charset="0"/>
                <a:cs typeface="Times New Roman" panose="02020603050405020304" pitchFamily="18" charset="0"/>
              </a:rPr>
              <a:t>appears. </a:t>
            </a:r>
          </a:p>
          <a:p>
            <a:pPr marL="0" indent="0">
              <a:buNone/>
            </a:pPr>
            <a:r>
              <a:rPr lang="en-US" sz="2000" b="1" dirty="0" smtClean="0">
                <a:latin typeface="Times New Roman" panose="02020603050405020304" pitchFamily="18" charset="0"/>
                <a:cs typeface="Times New Roman" panose="02020603050405020304" pitchFamily="18" charset="0"/>
              </a:rPr>
              <a:t> Database </a:t>
            </a:r>
            <a:r>
              <a:rPr lang="en-US" sz="2000" b="1" dirty="0">
                <a:latin typeface="Times New Roman" panose="02020603050405020304" pitchFamily="18" charset="0"/>
                <a:cs typeface="Times New Roman" panose="02020603050405020304" pitchFamily="18" charset="0"/>
              </a:rPr>
              <a:t>File:</a:t>
            </a:r>
          </a:p>
          <a:p>
            <a:r>
              <a:rPr lang="en-US" sz="2000" dirty="0">
                <a:latin typeface="Times New Roman" panose="02020603050405020304" pitchFamily="18" charset="0"/>
                <a:cs typeface="Times New Roman" panose="02020603050405020304" pitchFamily="18" charset="0"/>
              </a:rPr>
              <a:t>It is a file which stores the entire database. The database file is saved to your hard drive or other storage devices.</a:t>
            </a:r>
          </a:p>
          <a:p>
            <a:pPr marL="0" indent="0" fontAlgn="base">
              <a:lnSpc>
                <a:spcPct val="100000"/>
              </a:lnSpc>
              <a:buNone/>
            </a:pPr>
            <a:r>
              <a:rPr lang="en-US" sz="2000" b="1" dirty="0" smtClean="0">
                <a:latin typeface="Times New Roman" panose="02020603050405020304" pitchFamily="18" charset="0"/>
                <a:cs typeface="Times New Roman" panose="02020603050405020304" pitchFamily="18" charset="0"/>
              </a:rPr>
              <a:t>Features </a:t>
            </a:r>
            <a:r>
              <a:rPr lang="en-US" sz="2000" b="1" dirty="0">
                <a:latin typeface="Times New Roman" panose="02020603050405020304" pitchFamily="18" charset="0"/>
                <a:cs typeface="Times New Roman" panose="02020603050405020304" pitchFamily="18" charset="0"/>
              </a:rPr>
              <a:t>of MS ACCESS</a:t>
            </a:r>
          </a:p>
          <a:p>
            <a:pPr fontAlgn="base">
              <a:lnSpc>
                <a:spcPct val="100000"/>
              </a:lnSpc>
            </a:pPr>
            <a:r>
              <a:rPr lang="en-US" sz="2000" dirty="0">
                <a:latin typeface="Times New Roman" panose="02020603050405020304" pitchFamily="18" charset="0"/>
                <a:cs typeface="Times New Roman" panose="02020603050405020304" pitchFamily="18" charset="0"/>
              </a:rPr>
              <a:t>It provides the facility to break large information into smaller parts called Tables and linking that information by a common field that exists in all the tables.</a:t>
            </a:r>
          </a:p>
          <a:p>
            <a:pPr fontAlgn="base">
              <a:lnSpc>
                <a:spcPct val="100000"/>
              </a:lnSpc>
            </a:pPr>
            <a:r>
              <a:rPr lang="en-US" sz="2000" dirty="0">
                <a:latin typeface="Times New Roman" panose="02020603050405020304" pitchFamily="18" charset="0"/>
                <a:cs typeface="Times New Roman" panose="02020603050405020304" pitchFamily="18" charset="0"/>
              </a:rPr>
              <a:t>It increases the efficiency, speed and flexibility in searching and accessing information.</a:t>
            </a:r>
          </a:p>
          <a:p>
            <a:pPr fontAlgn="base">
              <a:lnSpc>
                <a:spcPct val="100000"/>
              </a:lnSpc>
            </a:pPr>
            <a:r>
              <a:rPr lang="en-US" sz="2000" dirty="0">
                <a:latin typeface="Times New Roman" panose="02020603050405020304" pitchFamily="18" charset="0"/>
                <a:cs typeface="Times New Roman" panose="02020603050405020304" pitchFamily="18" charset="0"/>
              </a:rPr>
              <a:t>Data redundancy is reduced. So it reduces data inconsistency.</a:t>
            </a:r>
          </a:p>
          <a:p>
            <a:pPr fontAlgn="base">
              <a:lnSpc>
                <a:spcPct val="100000"/>
              </a:lnSpc>
            </a:pPr>
            <a:r>
              <a:rPr lang="en-US" sz="2000" dirty="0">
                <a:latin typeface="Times New Roman" panose="02020603050405020304" pitchFamily="18" charset="0"/>
                <a:cs typeface="Times New Roman" panose="02020603050405020304" pitchFamily="18" charset="0"/>
              </a:rPr>
              <a:t>Different users can access same database and get data related to their requirements.</a:t>
            </a:r>
          </a:p>
          <a:p>
            <a:pPr fontAlgn="base">
              <a:lnSpc>
                <a:spcPct val="100000"/>
              </a:lnSpc>
            </a:pPr>
            <a:r>
              <a:rPr lang="en-US" sz="2000" dirty="0">
                <a:latin typeface="Times New Roman" panose="02020603050405020304" pitchFamily="18" charset="0"/>
                <a:cs typeface="Times New Roman" panose="02020603050405020304" pitchFamily="18" charset="0"/>
              </a:rPr>
              <a:t>Queries help to get information from the database depending upon user criteria.</a:t>
            </a:r>
          </a:p>
          <a:p>
            <a:pPr fontAlgn="base">
              <a:lnSpc>
                <a:spcPct val="100000"/>
              </a:lnSpc>
            </a:pPr>
            <a:r>
              <a:rPr lang="en-US" sz="2000" dirty="0">
                <a:latin typeface="Times New Roman" panose="02020603050405020304" pitchFamily="18" charset="0"/>
                <a:cs typeface="Times New Roman" panose="02020603050405020304" pitchFamily="18" charset="0"/>
              </a:rPr>
              <a:t>Reports allow to present data in a meaningful and summarized manner.</a:t>
            </a:r>
          </a:p>
          <a:p>
            <a:pPr fontAlgn="base">
              <a:lnSpc>
                <a:spcPct val="100000"/>
              </a:lnSpc>
            </a:pPr>
            <a:r>
              <a:rPr lang="en-US" sz="2000" dirty="0">
                <a:latin typeface="Times New Roman" panose="02020603050405020304" pitchFamily="18" charset="0"/>
                <a:cs typeface="Times New Roman" panose="02020603050405020304" pitchFamily="18" charset="0"/>
              </a:rPr>
              <a:t>It also provides data security, maintains integrity and also makes it more consistent and reliable.</a:t>
            </a:r>
          </a:p>
          <a:p>
            <a:pPr marL="0" indent="0">
              <a:buNone/>
            </a:pP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415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44E05F0-ECE6-F12C-C236-89DE417FD1A1}"/>
              </a:ext>
            </a:extLst>
          </p:cNvPr>
          <p:cNvSpPr>
            <a:spLocks noGrp="1"/>
          </p:cNvSpPr>
          <p:nvPr>
            <p:ph idx="1"/>
          </p:nvPr>
        </p:nvSpPr>
        <p:spPr>
          <a:xfrm>
            <a:off x="838200" y="368710"/>
            <a:ext cx="10515600" cy="6282813"/>
          </a:xfrm>
        </p:spPr>
        <p:txBody>
          <a:bodyPr>
            <a:normAutofit/>
          </a:bodyPr>
          <a:lstStyle/>
          <a:p>
            <a:pPr marL="0" indent="0" fontAlgn="base">
              <a:buNone/>
            </a:pPr>
            <a:r>
              <a:rPr lang="en-US" sz="2000" dirty="0">
                <a:latin typeface="Times New Roman" panose="02020603050405020304" pitchFamily="18" charset="0"/>
                <a:cs typeface="Times New Roman" panose="02020603050405020304" pitchFamily="18" charset="0"/>
              </a:rPr>
              <a:t>Databases in Access are composed of many objects but the following are the </a:t>
            </a:r>
            <a:r>
              <a:rPr lang="en-US" sz="2000" b="1" dirty="0">
                <a:latin typeface="Times New Roman" panose="02020603050405020304" pitchFamily="18" charset="0"/>
                <a:cs typeface="Times New Roman" panose="02020603050405020304" pitchFamily="18" charset="0"/>
              </a:rPr>
              <a:t>major objects</a:t>
            </a:r>
            <a:r>
              <a:rPr lang="en-US" sz="2000" dirty="0" smtClean="0">
                <a:latin typeface="Times New Roman" panose="02020603050405020304" pitchFamily="18" charset="0"/>
                <a:cs typeface="Times New Roman" panose="02020603050405020304" pitchFamily="18" charset="0"/>
              </a:rPr>
              <a:t>:</a:t>
            </a:r>
          </a:p>
          <a:p>
            <a:pPr fontAlgn="base"/>
            <a:r>
              <a:rPr lang="en-US" sz="2000" dirty="0" smtClean="0">
                <a:latin typeface="Times New Roman" panose="02020603050405020304" pitchFamily="18" charset="0"/>
                <a:cs typeface="Times New Roman" panose="02020603050405020304" pitchFamily="18" charset="0"/>
              </a:rPr>
              <a:t> Table</a:t>
            </a:r>
          </a:p>
          <a:p>
            <a:pPr fontAlgn="base"/>
            <a:r>
              <a:rPr lang="en-US" sz="2000" dirty="0" smtClean="0">
                <a:latin typeface="Times New Roman" panose="02020603050405020304" pitchFamily="18" charset="0"/>
                <a:cs typeface="Times New Roman" panose="02020603050405020304" pitchFamily="18" charset="0"/>
              </a:rPr>
              <a:t> Queries </a:t>
            </a:r>
          </a:p>
          <a:p>
            <a:pPr fontAlgn="base"/>
            <a:r>
              <a:rPr lang="en-US" sz="2000" dirty="0" smtClean="0">
                <a:latin typeface="Times New Roman" panose="02020603050405020304" pitchFamily="18" charset="0"/>
                <a:cs typeface="Times New Roman" panose="02020603050405020304" pitchFamily="18" charset="0"/>
              </a:rPr>
              <a:t> Forms</a:t>
            </a:r>
          </a:p>
          <a:p>
            <a:pPr fontAlgn="base"/>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Reports</a:t>
            </a:r>
          </a:p>
          <a:p>
            <a:pPr marL="0" indent="0">
              <a:buNone/>
            </a:pPr>
            <a:r>
              <a:rPr lang="en-US" sz="2000" b="1" dirty="0" smtClean="0">
                <a:latin typeface="Times New Roman" panose="02020603050405020304" pitchFamily="18" charset="0"/>
                <a:cs typeface="Times New Roman" panose="02020603050405020304" pitchFamily="18" charset="0"/>
              </a:rPr>
              <a:t>Table</a:t>
            </a:r>
          </a:p>
          <a:p>
            <a:pPr>
              <a:lnSpc>
                <a:spcPct val="150000"/>
              </a:lnSpc>
            </a:pPr>
            <a:r>
              <a:rPr lang="en-US" sz="2000" dirty="0">
                <a:latin typeface="Times New Roman" panose="02020603050405020304" pitchFamily="18" charset="0"/>
                <a:cs typeface="Times New Roman" panose="02020603050405020304" pitchFamily="18" charset="0"/>
              </a:rPr>
              <a:t>Table is an object that is used to define and store </a:t>
            </a:r>
            <a:r>
              <a:rPr lang="en-US" sz="2000" dirty="0" smtClean="0">
                <a:latin typeface="Times New Roman" panose="02020603050405020304" pitchFamily="18" charset="0"/>
                <a:cs typeface="Times New Roman" panose="02020603050405020304" pitchFamily="18" charset="0"/>
              </a:rPr>
              <a:t>data.</a:t>
            </a:r>
          </a:p>
          <a:p>
            <a:pPr>
              <a:lnSpc>
                <a:spcPct val="150000"/>
              </a:lnSpc>
            </a:pP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Each field must have a unique name, and data </a:t>
            </a:r>
            <a:r>
              <a:rPr lang="en-US" sz="2000" dirty="0" smtClean="0">
                <a:latin typeface="Times New Roman" panose="02020603050405020304" pitchFamily="18" charset="0"/>
                <a:cs typeface="Times New Roman" panose="02020603050405020304" pitchFamily="18" charset="0"/>
              </a:rPr>
              <a:t>type</a:t>
            </a:r>
          </a:p>
          <a:p>
            <a:pPr>
              <a:lnSpc>
                <a:spcPct val="150000"/>
              </a:lnSpc>
            </a:pPr>
            <a:r>
              <a:rPr lang="en-US" sz="2000" dirty="0" smtClean="0">
                <a:latin typeface="Times New Roman" panose="02020603050405020304" pitchFamily="18" charset="0"/>
                <a:cs typeface="Times New Roman" panose="02020603050405020304" pitchFamily="18" charset="0"/>
              </a:rPr>
              <a:t>Tables </a:t>
            </a:r>
            <a:r>
              <a:rPr lang="en-US" sz="2000" dirty="0">
                <a:latin typeface="Times New Roman" panose="02020603050405020304" pitchFamily="18" charset="0"/>
                <a:cs typeface="Times New Roman" panose="02020603050405020304" pitchFamily="18" charset="0"/>
              </a:rPr>
              <a:t>contain fields or columns that store different kinds of data, such as a name or an address, and records or rows that collect all the information about a particular instance of the subject, such as all the information about a customer or employee etc</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 To define </a:t>
            </a:r>
            <a:r>
              <a:rPr lang="en-US" sz="2000" dirty="0">
                <a:latin typeface="Times New Roman" panose="02020603050405020304" pitchFamily="18" charset="0"/>
                <a:cs typeface="Times New Roman" panose="02020603050405020304" pitchFamily="18" charset="0"/>
              </a:rPr>
              <a:t>a primary key, one or more fields that have a unique value for each record, and one or more indexes on each table to help retrieve your data more quickly.</a:t>
            </a:r>
            <a:endParaRPr lang="en-US" sz="2000" b="1" dirty="0" smtClean="0">
              <a:latin typeface="Times New Roman" panose="02020603050405020304" pitchFamily="18" charset="0"/>
              <a:cs typeface="Times New Roman" panose="02020603050405020304" pitchFamily="18" charset="0"/>
            </a:endParaRPr>
          </a:p>
          <a:p>
            <a:pPr>
              <a:lnSpc>
                <a:spcPct val="150000"/>
              </a:lnSpc>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14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8A05790-D70E-3C22-6D40-AF3DCC1EB1E5}"/>
              </a:ext>
            </a:extLst>
          </p:cNvPr>
          <p:cNvSpPr>
            <a:spLocks noGrp="1"/>
          </p:cNvSpPr>
          <p:nvPr>
            <p:ph idx="1"/>
          </p:nvPr>
        </p:nvSpPr>
        <p:spPr>
          <a:xfrm>
            <a:off x="838199" y="251791"/>
            <a:ext cx="10691191" cy="6493565"/>
          </a:xfrm>
        </p:spPr>
        <p:txBody>
          <a:bodyPr>
            <a:normAutofit/>
          </a:bodyPr>
          <a:lstStyle/>
          <a:p>
            <a:pPr marL="0" indent="0">
              <a:buNone/>
            </a:pPr>
            <a:endParaRPr lang="en-US" sz="2600" b="1" i="0" dirty="0">
              <a:solidFill>
                <a:srgbClr val="273239"/>
              </a:solidFill>
              <a:effectLst/>
              <a:latin typeface="urw-din"/>
            </a:endParaRPr>
          </a:p>
          <a:p>
            <a:pPr marL="0" indent="0">
              <a:buNone/>
            </a:pPr>
            <a:endParaRPr lang="en-IN" dirty="0"/>
          </a:p>
        </p:txBody>
      </p:sp>
      <p:sp>
        <p:nvSpPr>
          <p:cNvPr id="4" name="TextBox 3">
            <a:extLst>
              <a:ext uri="{FF2B5EF4-FFF2-40B4-BE49-F238E27FC236}">
                <a16:creationId xmlns="" xmlns:a16="http://schemas.microsoft.com/office/drawing/2014/main" id="{1B2712C5-3B90-6CBC-C8FF-8FF8E4E247A1}"/>
              </a:ext>
            </a:extLst>
          </p:cNvPr>
          <p:cNvSpPr txBox="1"/>
          <p:nvPr/>
        </p:nvSpPr>
        <p:spPr>
          <a:xfrm>
            <a:off x="2197510" y="624607"/>
            <a:ext cx="8974346" cy="11172289"/>
          </a:xfrm>
          <a:prstGeom prst="rect">
            <a:avLst/>
          </a:prstGeom>
          <a:noFill/>
        </p:spPr>
        <p:txBody>
          <a:bodyPr wrap="square">
            <a:spAutoFit/>
          </a:bodyPr>
          <a:lstStyle/>
          <a:p>
            <a:pPr>
              <a:lnSpc>
                <a:spcPct val="150000"/>
              </a:lnSpc>
            </a:pPr>
            <a:r>
              <a:rPr lang="en-US" sz="2000" b="1" dirty="0" smtClean="0">
                <a:latin typeface="Times New Roman" panose="02020603050405020304" pitchFamily="18" charset="0"/>
                <a:cs typeface="Times New Roman" panose="02020603050405020304" pitchFamily="18" charset="0"/>
              </a:rPr>
              <a:t>Query</a:t>
            </a:r>
          </a:p>
          <a:p>
            <a:pPr>
              <a:lnSpc>
                <a:spcPct val="150000"/>
              </a:lnSpc>
            </a:pPr>
            <a:r>
              <a:rPr lang="en-US" sz="2000" dirty="0">
                <a:latin typeface="Times New Roman" panose="02020603050405020304" pitchFamily="18" charset="0"/>
                <a:cs typeface="Times New Roman" panose="02020603050405020304" pitchFamily="18" charset="0"/>
              </a:rPr>
              <a:t>An object that provides a custom view of data from one or more tables. Queries are a way of searching for and compiling data from one or more tables</a:t>
            </a:r>
            <a:r>
              <a:rPr lang="en-US" sz="2000" dirty="0" smtClean="0">
                <a:latin typeface="Times New Roman" panose="02020603050405020304" pitchFamily="18" charset="0"/>
                <a:cs typeface="Times New Roman" panose="02020603050405020304" pitchFamily="18" charset="0"/>
              </a:rPr>
              <a:t>.</a:t>
            </a:r>
          </a:p>
          <a:p>
            <a:pPr marL="342900" indent="-342900">
              <a:lnSpc>
                <a:spcPct val="15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Running a query is like asking a detailed question of your database. </a:t>
            </a:r>
            <a:endParaRPr lang="en-US" sz="2000" dirty="0" smtClean="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When </a:t>
            </a:r>
            <a:r>
              <a:rPr lang="en-US" sz="2000" dirty="0">
                <a:latin typeface="Times New Roman" panose="02020603050405020304" pitchFamily="18" charset="0"/>
                <a:cs typeface="Times New Roman" panose="02020603050405020304" pitchFamily="18" charset="0"/>
              </a:rPr>
              <a:t>you build a query in Access, you are defining specific search conditions to find exactly the data you want</a:t>
            </a:r>
            <a:r>
              <a:rPr lang="en-US" sz="2000" dirty="0" smtClean="0">
                <a:latin typeface="Times New Roman" panose="02020603050405020304" pitchFamily="18" charset="0"/>
                <a:cs typeface="Times New Roman" panose="02020603050405020304" pitchFamily="18" charset="0"/>
              </a:rPr>
              <a:t>.</a:t>
            </a:r>
          </a:p>
          <a:p>
            <a:pPr marL="342900" indent="-342900">
              <a:lnSpc>
                <a:spcPct val="15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In Access, you can use the graphical query by example facility or you can write Structured Query Language (SQL) statements to create your queries. </a:t>
            </a:r>
            <a:endParaRPr lang="en-US" sz="2000" dirty="0" smtClean="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You </a:t>
            </a:r>
            <a:r>
              <a:rPr lang="en-US" sz="2000" dirty="0">
                <a:latin typeface="Times New Roman" panose="02020603050405020304" pitchFamily="18" charset="0"/>
                <a:cs typeface="Times New Roman" panose="02020603050405020304" pitchFamily="18" charset="0"/>
              </a:rPr>
              <a:t>can define queries to Select, Update, Insert, or Delete data.</a:t>
            </a:r>
            <a:endParaRPr lang="en-US" sz="2000" b="1" dirty="0" smtClean="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000" dirty="0"/>
              <a:t>You can also define queries that create new tables from data in one or more existing tables.</a:t>
            </a:r>
            <a:endParaRPr lang="en-US" sz="2000" dirty="0" smtClean="0">
              <a:latin typeface="Times New Roman" panose="02020603050405020304" pitchFamily="18" charset="0"/>
              <a:cs typeface="Times New Roman" panose="02020603050405020304" pitchFamily="18" charset="0"/>
            </a:endParaRPr>
          </a:p>
          <a:p>
            <a:pPr>
              <a:lnSpc>
                <a:spcPct val="150000"/>
              </a:lnSpc>
            </a:pPr>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939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4BD8745-8A63-6EC3-05AE-C5066953C2E5}"/>
              </a:ext>
            </a:extLst>
          </p:cNvPr>
          <p:cNvSpPr>
            <a:spLocks noGrp="1"/>
          </p:cNvSpPr>
          <p:nvPr>
            <p:ph idx="1"/>
          </p:nvPr>
        </p:nvSpPr>
        <p:spPr>
          <a:xfrm>
            <a:off x="662609" y="397565"/>
            <a:ext cx="10691191" cy="6255026"/>
          </a:xfrm>
        </p:spPr>
        <p:txBody>
          <a:bodyPr>
            <a:normAutofit/>
          </a:bodyPr>
          <a:lstStyle/>
          <a:p>
            <a:pPr marL="0" indent="0">
              <a:buNone/>
            </a:pPr>
            <a:r>
              <a:rPr lang="en-US" sz="2000" b="1" dirty="0" smtClean="0">
                <a:latin typeface="Times New Roman" panose="02020603050405020304" pitchFamily="18" charset="0"/>
                <a:cs typeface="Times New Roman" panose="02020603050405020304" pitchFamily="18" charset="0"/>
              </a:rPr>
              <a:t>Form</a:t>
            </a:r>
          </a:p>
          <a:p>
            <a:pPr marL="0" indent="0">
              <a:lnSpc>
                <a:spcPct val="150000"/>
              </a:lnSpc>
              <a:buNone/>
            </a:pPr>
            <a:r>
              <a:rPr lang="en-US" sz="2000" dirty="0">
                <a:latin typeface="Times New Roman" panose="02020603050405020304" pitchFamily="18" charset="0"/>
                <a:cs typeface="Times New Roman" panose="02020603050405020304" pitchFamily="18" charset="0"/>
              </a:rPr>
              <a:t>Form is an object in a desktop database designed primarily for data input or display or for control of application execution. You use forms to customize the presentation of data that your application extracts from queries or tables</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 Forms </a:t>
            </a:r>
            <a:r>
              <a:rPr lang="en-US" sz="2000" dirty="0">
                <a:latin typeface="Times New Roman" panose="02020603050405020304" pitchFamily="18" charset="0"/>
                <a:cs typeface="Times New Roman" panose="02020603050405020304" pitchFamily="18" charset="0"/>
              </a:rPr>
              <a:t>are used for entering, modifying, and viewing records</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 The </a:t>
            </a:r>
            <a:r>
              <a:rPr lang="en-US" sz="2000" dirty="0">
                <a:latin typeface="Times New Roman" panose="02020603050405020304" pitchFamily="18" charset="0"/>
                <a:cs typeface="Times New Roman" panose="02020603050405020304" pitchFamily="18" charset="0"/>
              </a:rPr>
              <a:t>reason forms are used so often is that they are an easy way to guide people toward entering data correctly</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 When </a:t>
            </a:r>
            <a:r>
              <a:rPr lang="en-US" sz="2000" dirty="0">
                <a:latin typeface="Times New Roman" panose="02020603050405020304" pitchFamily="18" charset="0"/>
                <a:cs typeface="Times New Roman" panose="02020603050405020304" pitchFamily="18" charset="0"/>
              </a:rPr>
              <a:t>you enter information into a form in Access, the data goes exactly where the database designer wants it to go in one or more related tables. </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935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8D79FFD-0DE9-A98F-944E-6176070B20BE}"/>
              </a:ext>
            </a:extLst>
          </p:cNvPr>
          <p:cNvSpPr>
            <a:spLocks noGrp="1"/>
          </p:cNvSpPr>
          <p:nvPr>
            <p:ph idx="1"/>
          </p:nvPr>
        </p:nvSpPr>
        <p:spPr>
          <a:xfrm>
            <a:off x="838200" y="397564"/>
            <a:ext cx="10515600" cy="6308035"/>
          </a:xfrm>
        </p:spPr>
        <p:txBody>
          <a:bodyPr>
            <a:normAutofit lnSpcReduction="10000"/>
          </a:bodyPr>
          <a:lstStyle/>
          <a:p>
            <a:pPr marL="0" indent="0" fontAlgn="base">
              <a:lnSpc>
                <a:spcPct val="150000"/>
              </a:lnSpc>
              <a:buNone/>
            </a:pPr>
            <a:r>
              <a:rPr lang="en-US" sz="3400" b="1" dirty="0" smtClean="0">
                <a:solidFill>
                  <a:srgbClr val="000000"/>
                </a:solidFill>
                <a:effectLst/>
                <a:latin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Report</a:t>
            </a:r>
          </a:p>
          <a:p>
            <a:pPr marL="0" indent="0" fontAlgn="base">
              <a:lnSpc>
                <a:spcPct val="150000"/>
              </a:lnSpc>
              <a:buNone/>
            </a:pP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Report is an object in desktop databases designed for formatting, calculating, printing, and summarizing selected </a:t>
            </a:r>
            <a:r>
              <a:rPr lang="en-US" sz="2000" dirty="0" smtClean="0">
                <a:latin typeface="Times New Roman" panose="02020603050405020304" pitchFamily="18" charset="0"/>
                <a:cs typeface="Times New Roman" panose="02020603050405020304" pitchFamily="18" charset="0"/>
              </a:rPr>
              <a:t>data</a:t>
            </a:r>
          </a:p>
          <a:p>
            <a:pPr fontAlgn="base">
              <a:lnSpc>
                <a:spcPct val="150000"/>
              </a:lnSpc>
            </a:pPr>
            <a:r>
              <a:rPr lang="en-US" sz="2000" dirty="0" smtClean="0">
                <a:latin typeface="Times New Roman" panose="02020603050405020304" pitchFamily="18" charset="0"/>
                <a:cs typeface="Times New Roman" panose="02020603050405020304" pitchFamily="18" charset="0"/>
              </a:rPr>
              <a:t> You </a:t>
            </a:r>
            <a:r>
              <a:rPr lang="en-US" sz="2000" dirty="0">
                <a:latin typeface="Times New Roman" panose="02020603050405020304" pitchFamily="18" charset="0"/>
                <a:cs typeface="Times New Roman" panose="02020603050405020304" pitchFamily="18" charset="0"/>
              </a:rPr>
              <a:t>can view a report on your screen before you print it. </a:t>
            </a:r>
            <a:endParaRPr lang="en-US" sz="2000" dirty="0" smtClean="0">
              <a:latin typeface="Times New Roman" panose="02020603050405020304" pitchFamily="18" charset="0"/>
              <a:cs typeface="Times New Roman" panose="02020603050405020304" pitchFamily="18" charset="0"/>
            </a:endParaRPr>
          </a:p>
          <a:p>
            <a:pPr fontAlgn="base">
              <a:lnSpc>
                <a:spcPct val="150000"/>
              </a:lnSpc>
            </a:pP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If forms are for input purposes, then reports are for output. </a:t>
            </a:r>
            <a:endParaRPr lang="en-US" sz="2000" dirty="0" smtClean="0">
              <a:latin typeface="Times New Roman" panose="02020603050405020304" pitchFamily="18" charset="0"/>
              <a:cs typeface="Times New Roman" panose="02020603050405020304" pitchFamily="18" charset="0"/>
            </a:endParaRPr>
          </a:p>
          <a:p>
            <a:pPr fontAlgn="base">
              <a:lnSpc>
                <a:spcPct val="150000"/>
              </a:lnSpc>
            </a:pPr>
            <a:r>
              <a:rPr lang="en-US" sz="2000" dirty="0" smtClean="0">
                <a:latin typeface="Times New Roman" panose="02020603050405020304" pitchFamily="18" charset="0"/>
                <a:cs typeface="Times New Roman" panose="02020603050405020304" pitchFamily="18" charset="0"/>
              </a:rPr>
              <a:t> Anything </a:t>
            </a:r>
            <a:r>
              <a:rPr lang="en-US" sz="2000" dirty="0">
                <a:latin typeface="Times New Roman" panose="02020603050405020304" pitchFamily="18" charset="0"/>
                <a:cs typeface="Times New Roman" panose="02020603050405020304" pitchFamily="18" charset="0"/>
              </a:rPr>
              <a:t>you plan to print deserves a report, whether it is a list of names and addresses, a financial summary for a period, or a set of mailing labels. </a:t>
            </a:r>
            <a:endParaRPr lang="en-US" sz="2000" dirty="0" smtClean="0">
              <a:latin typeface="Times New Roman" panose="02020603050405020304" pitchFamily="18" charset="0"/>
              <a:cs typeface="Times New Roman" panose="02020603050405020304" pitchFamily="18" charset="0"/>
            </a:endParaRPr>
          </a:p>
          <a:p>
            <a:pPr fontAlgn="base">
              <a:lnSpc>
                <a:spcPct val="150000"/>
              </a:lnSpc>
            </a:pPr>
            <a:r>
              <a:rPr lang="en-US" sz="2000" dirty="0" smtClean="0">
                <a:latin typeface="Times New Roman" panose="02020603050405020304" pitchFamily="18" charset="0"/>
                <a:cs typeface="Times New Roman" panose="02020603050405020304" pitchFamily="18" charset="0"/>
              </a:rPr>
              <a:t> Reports are useful because they allow you to present components of your database in an easy-to-read format.</a:t>
            </a:r>
          </a:p>
          <a:p>
            <a:pPr fontAlgn="base">
              <a:lnSpc>
                <a:spcPct val="150000"/>
              </a:lnSpc>
            </a:pPr>
            <a:r>
              <a:rPr lang="en-US" sz="2000" dirty="0" smtClean="0">
                <a:latin typeface="Times New Roman" panose="02020603050405020304" pitchFamily="18" charset="0"/>
                <a:cs typeface="Times New Roman" panose="02020603050405020304" pitchFamily="18" charset="0"/>
              </a:rPr>
              <a:t> You </a:t>
            </a:r>
            <a:r>
              <a:rPr lang="en-US" sz="2000" dirty="0">
                <a:latin typeface="Times New Roman" panose="02020603050405020304" pitchFamily="18" charset="0"/>
                <a:cs typeface="Times New Roman" panose="02020603050405020304" pitchFamily="18" charset="0"/>
              </a:rPr>
              <a:t>can even customize a report's appearance to make it visually appealing. </a:t>
            </a:r>
            <a:endParaRPr lang="en-US" sz="2000" dirty="0" smtClean="0">
              <a:latin typeface="Times New Roman" panose="02020603050405020304" pitchFamily="18" charset="0"/>
              <a:cs typeface="Times New Roman" panose="02020603050405020304" pitchFamily="18" charset="0"/>
            </a:endParaRPr>
          </a:p>
          <a:p>
            <a:pPr fontAlgn="base">
              <a:lnSpc>
                <a:spcPct val="150000"/>
              </a:lnSpc>
            </a:pPr>
            <a:r>
              <a:rPr lang="en-US" sz="2000" dirty="0" smtClean="0">
                <a:latin typeface="Times New Roman" panose="02020603050405020304" pitchFamily="18" charset="0"/>
                <a:cs typeface="Times New Roman" panose="02020603050405020304" pitchFamily="18" charset="0"/>
              </a:rPr>
              <a:t>Access offers you the ability to create a report from any table or query.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214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929" y="-560438"/>
            <a:ext cx="10631129" cy="7565923"/>
          </a:xfrm>
        </p:spPr>
        <p:txBody>
          <a:bodyPr>
            <a:normAutofit fontScale="62500" lnSpcReduction="20000"/>
          </a:bodyPr>
          <a:lstStyle/>
          <a:p>
            <a:pPr marL="0" indent="0" fontAlgn="base">
              <a:lnSpc>
                <a:spcPct val="150000"/>
              </a:lnSpc>
              <a:buNone/>
            </a:pPr>
            <a:r>
              <a:rPr lang="en-US" b="1" dirty="0">
                <a:latin typeface="Times New Roman" panose="02020603050405020304" pitchFamily="18" charset="0"/>
                <a:cs typeface="Times New Roman" panose="02020603050405020304" pitchFamily="18" charset="0"/>
              </a:rPr>
              <a:t>C</a:t>
            </a:r>
            <a:r>
              <a:rPr lang="en-US" sz="3200" b="1" dirty="0">
                <a:latin typeface="Times New Roman" panose="02020603050405020304" pitchFamily="18" charset="0"/>
                <a:cs typeface="Times New Roman" panose="02020603050405020304" pitchFamily="18" charset="0"/>
              </a:rPr>
              <a:t>reating Database</a:t>
            </a:r>
          </a:p>
          <a:p>
            <a:pPr marL="0" indent="0" fontAlgn="base">
              <a:lnSpc>
                <a:spcPct val="150000"/>
              </a:lnSpc>
              <a:buNone/>
            </a:pPr>
            <a:r>
              <a:rPr lang="en-US" sz="3200" dirty="0">
                <a:latin typeface="Times New Roman" panose="02020603050405020304" pitchFamily="18" charset="0"/>
                <a:cs typeface="Times New Roman" panose="02020603050405020304" pitchFamily="18" charset="0"/>
              </a:rPr>
              <a:t>   Access offers two ways to create a database-</a:t>
            </a:r>
          </a:p>
          <a:p>
            <a:pPr fontAlgn="base">
              <a:lnSpc>
                <a:spcPct val="150000"/>
              </a:lnSpc>
            </a:pPr>
            <a:r>
              <a:rPr lang="en-US" sz="3200" dirty="0">
                <a:latin typeface="Times New Roman" panose="02020603050405020304" pitchFamily="18" charset="0"/>
                <a:cs typeface="Times New Roman" panose="02020603050405020304" pitchFamily="18" charset="0"/>
              </a:rPr>
              <a:t>Creating database using Templates</a:t>
            </a:r>
          </a:p>
          <a:p>
            <a:pPr fontAlgn="base">
              <a:lnSpc>
                <a:spcPct val="150000"/>
              </a:lnSpc>
            </a:pPr>
            <a:r>
              <a:rPr lang="en-US" sz="3200" dirty="0">
                <a:latin typeface="Times New Roman" panose="02020603050405020304" pitchFamily="18" charset="0"/>
                <a:cs typeface="Times New Roman" panose="02020603050405020304" pitchFamily="18" charset="0"/>
              </a:rPr>
              <a:t>Creating a Blank Database</a:t>
            </a:r>
          </a:p>
          <a:p>
            <a:pPr marL="0" indent="0">
              <a:lnSpc>
                <a:spcPct val="150000"/>
              </a:lnSpc>
              <a:buNone/>
            </a:pPr>
            <a:r>
              <a:rPr lang="en-US" sz="3200" b="1" dirty="0">
                <a:latin typeface="Times New Roman" panose="02020603050405020304" pitchFamily="18" charset="0"/>
                <a:cs typeface="Times New Roman" panose="02020603050405020304" pitchFamily="18" charset="0"/>
              </a:rPr>
              <a:t>Templates</a:t>
            </a:r>
          </a:p>
          <a:p>
            <a:pPr marL="0" indent="0">
              <a:lnSpc>
                <a:spcPct val="150000"/>
              </a:lnSpc>
              <a:buNone/>
            </a:pPr>
            <a:r>
              <a:rPr lang="en-US" sz="3200" dirty="0">
                <a:latin typeface="Times New Roman" panose="02020603050405020304" pitchFamily="18" charset="0"/>
                <a:cs typeface="Times New Roman" panose="02020603050405020304" pitchFamily="18" charset="0"/>
              </a:rPr>
              <a:t> Templates are pre- defined database objects of Access. It is the easiest way to create a table. They contain various types of built-in tables, queries, forms and reports which perform tasks according to our requirement.</a:t>
            </a:r>
          </a:p>
          <a:p>
            <a:pPr marL="0" indent="0" fontAlgn="base">
              <a:lnSpc>
                <a:spcPct val="150000"/>
              </a:lnSpc>
              <a:buNone/>
            </a:pPr>
            <a:r>
              <a:rPr lang="en-US" sz="3200" b="1" dirty="0" smtClean="0">
                <a:latin typeface="Times New Roman" panose="02020603050405020304" pitchFamily="18" charset="0"/>
                <a:cs typeface="Times New Roman" panose="02020603050405020304" pitchFamily="18" charset="0"/>
              </a:rPr>
              <a:t> Steps </a:t>
            </a:r>
            <a:r>
              <a:rPr lang="en-US" sz="3200" b="1" dirty="0">
                <a:latin typeface="Times New Roman" panose="02020603050405020304" pitchFamily="18" charset="0"/>
                <a:cs typeface="Times New Roman" panose="02020603050405020304" pitchFamily="18" charset="0"/>
              </a:rPr>
              <a:t>to Create  Database using  Templates-</a:t>
            </a:r>
          </a:p>
          <a:p>
            <a:pPr fontAlgn="base">
              <a:lnSpc>
                <a:spcPct val="150000"/>
              </a:lnSpc>
            </a:pPr>
            <a:r>
              <a:rPr lang="en-US" sz="3200" dirty="0">
                <a:latin typeface="Times New Roman" panose="02020603050405020304" pitchFamily="18" charset="0"/>
                <a:cs typeface="Times New Roman" panose="02020603050405020304" pitchFamily="18" charset="0"/>
              </a:rPr>
              <a:t>Open MS Access window</a:t>
            </a:r>
          </a:p>
          <a:p>
            <a:pPr fontAlgn="base">
              <a:lnSpc>
                <a:spcPct val="150000"/>
              </a:lnSpc>
            </a:pPr>
            <a:r>
              <a:rPr lang="en-US" sz="3200" dirty="0">
                <a:latin typeface="Times New Roman" panose="02020603050405020304" pitchFamily="18" charset="0"/>
                <a:cs typeface="Times New Roman" panose="02020603050405020304" pitchFamily="18" charset="0"/>
              </a:rPr>
              <a:t>Click on Local Templates in Template category</a:t>
            </a:r>
          </a:p>
          <a:p>
            <a:pPr fontAlgn="base">
              <a:lnSpc>
                <a:spcPct val="150000"/>
              </a:lnSpc>
            </a:pPr>
            <a:r>
              <a:rPr lang="en-US" sz="3200" dirty="0">
                <a:latin typeface="Times New Roman" panose="02020603050405020304" pitchFamily="18" charset="0"/>
                <a:cs typeface="Times New Roman" panose="02020603050405020304" pitchFamily="18" charset="0"/>
              </a:rPr>
              <a:t>Select the template required</a:t>
            </a:r>
          </a:p>
          <a:p>
            <a:pPr fontAlgn="base">
              <a:lnSpc>
                <a:spcPct val="150000"/>
              </a:lnSpc>
            </a:pPr>
            <a:r>
              <a:rPr lang="en-US" sz="3200" dirty="0">
                <a:latin typeface="Times New Roman" panose="02020603050405020304" pitchFamily="18" charset="0"/>
                <a:cs typeface="Times New Roman" panose="02020603050405020304" pitchFamily="18" charset="0"/>
              </a:rPr>
              <a:t>On the right side of the window, a File Name box will appear. Write the file name of your choice.</a:t>
            </a:r>
          </a:p>
          <a:p>
            <a:pPr fontAlgn="base">
              <a:lnSpc>
                <a:spcPct val="150000"/>
              </a:lnSpc>
            </a:pPr>
            <a:r>
              <a:rPr lang="en-US" sz="3200" dirty="0">
                <a:latin typeface="Times New Roman" panose="02020603050405020304" pitchFamily="18" charset="0"/>
                <a:cs typeface="Times New Roman" panose="02020603050405020304" pitchFamily="18" charset="0"/>
              </a:rPr>
              <a:t>Click on Create button. A table structure will be shown with relevant field names. Click in the relevant fields to enter data.</a:t>
            </a:r>
          </a:p>
          <a:p>
            <a:pPr marL="0" indent="0">
              <a:lnSpc>
                <a:spcPct val="150000"/>
              </a:lnSpc>
              <a:buNone/>
            </a:pPr>
            <a:endParaRPr lang="en-IN" sz="1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37161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BC959F84-6060-6649-C02A-E8FFDBF5611B}"/>
              </a:ext>
            </a:extLst>
          </p:cNvPr>
          <p:cNvSpPr txBox="1"/>
          <p:nvPr/>
        </p:nvSpPr>
        <p:spPr>
          <a:xfrm>
            <a:off x="2001078" y="423862"/>
            <a:ext cx="9356035"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Create  Database using  </a:t>
            </a:r>
            <a:r>
              <a:rPr lang="en-US" sz="2400" b="1" dirty="0" smtClean="0">
                <a:latin typeface="Times New Roman" panose="02020603050405020304" pitchFamily="18" charset="0"/>
                <a:cs typeface="Times New Roman" panose="02020603050405020304" pitchFamily="18" charset="0"/>
              </a:rPr>
              <a:t>Template</a:t>
            </a:r>
            <a:endParaRPr lang="en-IN" sz="2400" b="1" dirty="0">
              <a:latin typeface="Times New Roman" panose="02020603050405020304" pitchFamily="18" charset="0"/>
              <a:cs typeface="Times New Roman" panose="02020603050405020304" pitchFamily="18" charset="0"/>
            </a:endParaRPr>
          </a:p>
        </p:txBody>
      </p:sp>
      <p:pic>
        <p:nvPicPr>
          <p:cNvPr id="1026" name="Picture 2" descr="3 Ways to Create Access 2007-2013 Databas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66568" y="1179872"/>
            <a:ext cx="8731045" cy="5361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136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1072</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urw-din</vt:lpstr>
      <vt:lpstr>Office Theme</vt:lpstr>
      <vt:lpstr>Fundamentals of Information Technology</vt:lpstr>
      <vt:lpstr>Database Software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Technology</dc:title>
  <dc:creator>Administrator</dc:creator>
  <cp:lastModifiedBy>student</cp:lastModifiedBy>
  <cp:revision>187</cp:revision>
  <dcterms:created xsi:type="dcterms:W3CDTF">2023-01-05T06:04:46Z</dcterms:created>
  <dcterms:modified xsi:type="dcterms:W3CDTF">2023-01-25T08:15:03Z</dcterms:modified>
</cp:coreProperties>
</file>